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1"/>
    <p:restoredTop sz="94456"/>
  </p:normalViewPr>
  <p:slideViewPr>
    <p:cSldViewPr snapToGrid="0" snapToObjects="1">
      <p:cViewPr varScale="1">
        <p:scale>
          <a:sx n="69" d="100"/>
          <a:sy n="69" d="100"/>
        </p:scale>
        <p:origin x="208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rotWithShape="1">
          <a:blip r:embed="rId13">
            <a:alphaModFix/>
          </a:blip>
          <a:stretch>
            <a:fillRect t="-5999" b="-5999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zh-CN" sz="1000">
                <a:solidFill>
                  <a:schemeClr val="dk2"/>
                </a:solidFill>
              </a:rPr>
              <a:t>‹#›</a:t>
            </a:fld>
            <a:endParaRPr lang="zh-C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CN" dirty="0" smtClean="0"/>
              <a:t>Day 6</a:t>
            </a:r>
            <a:endParaRPr lang="zh-CN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1543659" y="1968264"/>
            <a:ext cx="8520600" cy="105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zh-CN"/>
              <a:t>huódòng 3:  Graphic organizer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zh-CN" dirty="0"/>
              <a:t> </a:t>
            </a:r>
            <a:r>
              <a:rPr lang="zh-CN" sz="1800" dirty="0">
                <a:solidFill>
                  <a:schemeClr val="dk2"/>
                </a:solidFill>
              </a:rPr>
              <a:t> </a:t>
            </a:r>
            <a:r>
              <a:rPr lang="zh-CN" sz="2400" dirty="0">
                <a:solidFill>
                  <a:schemeClr val="dk2"/>
                </a:solidFill>
              </a:rPr>
              <a:t>两人一zǔ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Shape 2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447" y="778684"/>
            <a:ext cx="4057569" cy="358615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Shape 234"/>
          <p:cNvSpPr/>
          <p:nvPr/>
        </p:nvSpPr>
        <p:spPr>
          <a:xfrm>
            <a:off x="4812525" y="1028900"/>
            <a:ext cx="3759950" cy="1041700"/>
          </a:xfrm>
          <a:prstGeom prst="flowChartPunchedTap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zh-CN" sz="3000"/>
              <a:t>请用电脑或(or)手机</a:t>
            </a:r>
          </a:p>
        </p:txBody>
      </p:sp>
      <p:sp>
        <p:nvSpPr>
          <p:cNvPr id="235" name="Shape 235"/>
          <p:cNvSpPr/>
          <p:nvPr/>
        </p:nvSpPr>
        <p:spPr>
          <a:xfrm>
            <a:off x="4534025" y="2371000"/>
            <a:ext cx="4443600" cy="2148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zh-CN" sz="2400"/>
              <a:t>1.yòng 你的中文名字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zh-CN" sz="2400"/>
              <a:t>2。“对” 最重要, “快不快” 没关系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zh-CN" sz="2400"/>
              <a:t>3. Quánbù(all) 都对的，有jiǎngpǐn ( prize)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5107900" y="383350"/>
            <a:ext cx="3814200" cy="548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zh-CN" sz="2800">
                <a:solidFill>
                  <a:schemeClr val="dk1"/>
                </a:solidFill>
              </a:rPr>
              <a:t>Huódòng 4: Kahoot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700650" y="4519600"/>
            <a:ext cx="7292100" cy="42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zh-CN" sz="3000">
                <a:solidFill>
                  <a:schemeClr val="dk1"/>
                </a:solidFill>
              </a:rPr>
              <a:t>学生出问题，老师出推论的问题。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959600" y="253316"/>
            <a:ext cx="41844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zh-CN"/>
              <a:t>Huódòng 5 想一想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1206325" y="708450"/>
            <a:ext cx="7836300" cy="443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zh-C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interpersonal</a:t>
            </a:r>
            <a:r>
              <a:rPr lang="zh-CN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presentational</a:t>
            </a:r>
          </a:p>
          <a:p>
            <a:pPr marL="0" lvl="0" indent="-6985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400" dirty="0">
                <a:solidFill>
                  <a:schemeClr val="dk1"/>
                </a:solidFill>
                <a:latin typeface="KaiTi"/>
                <a:ea typeface="KaiTi"/>
                <a:cs typeface="KaiTi"/>
                <a:sym typeface="KaiTi"/>
              </a:rPr>
              <a:t>1.</a:t>
            </a:r>
            <a:r>
              <a:rPr lang="zh-CN" sz="2400" dirty="0">
                <a:solidFill>
                  <a:srgbClr val="333333"/>
                </a:solidFill>
                <a:latin typeface="KaiTi"/>
                <a:ea typeface="KaiTi"/>
                <a:cs typeface="KaiTi"/>
                <a:sym typeface="KaiTi"/>
              </a:rPr>
              <a:t>如果</a:t>
            </a:r>
            <a:r>
              <a:rPr lang="zh-CN" sz="24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zuòzhě(author)</a:t>
            </a:r>
            <a:r>
              <a:rPr lang="zh-CN" sz="2400" dirty="0">
                <a:solidFill>
                  <a:srgbClr val="333333"/>
                </a:solidFill>
                <a:latin typeface="KaiTi"/>
                <a:ea typeface="KaiTi"/>
                <a:cs typeface="KaiTi"/>
                <a:sym typeface="KaiTi"/>
              </a:rPr>
              <a:t>不吃早餐,他的妈妈会觉得怎么样</a:t>
            </a:r>
          </a:p>
          <a:p>
            <a:pPr marL="0" lvl="0" indent="-6985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400" dirty="0">
                <a:solidFill>
                  <a:srgbClr val="333333"/>
                </a:solidFill>
                <a:latin typeface="KaiTi"/>
                <a:ea typeface="KaiTi"/>
                <a:cs typeface="KaiTi"/>
                <a:sym typeface="KaiTi"/>
              </a:rPr>
              <a:t>2.为什么周末是</a:t>
            </a:r>
            <a:r>
              <a:rPr lang="zh-CN" sz="24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zuòzhě(author)</a:t>
            </a:r>
            <a:r>
              <a:rPr lang="zh-CN" sz="2400" dirty="0">
                <a:solidFill>
                  <a:srgbClr val="333333"/>
                </a:solidFill>
                <a:latin typeface="KaiTi"/>
                <a:ea typeface="KaiTi"/>
                <a:cs typeface="KaiTi"/>
                <a:sym typeface="KaiTi"/>
              </a:rPr>
              <a:t>的爸爸去买早餐？</a:t>
            </a:r>
          </a:p>
          <a:p>
            <a:pPr marL="0" lvl="0" indent="-6985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400" dirty="0">
                <a:solidFill>
                  <a:srgbClr val="333333"/>
                </a:solidFill>
                <a:latin typeface="KaiTi"/>
                <a:ea typeface="KaiTi"/>
                <a:cs typeface="KaiTi"/>
                <a:sym typeface="KaiTi"/>
              </a:rPr>
              <a:t>3.你</a:t>
            </a:r>
            <a:r>
              <a:rPr lang="zh-CN" sz="24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píngcháng</a:t>
            </a:r>
            <a:r>
              <a:rPr lang="zh-CN" sz="2400" dirty="0">
                <a:solidFill>
                  <a:srgbClr val="333333"/>
                </a:solidFill>
                <a:latin typeface="KaiTi"/>
                <a:ea typeface="KaiTi"/>
                <a:cs typeface="KaiTi"/>
                <a:sym typeface="KaiTi"/>
              </a:rPr>
              <a:t>早餐吃什么？</a:t>
            </a:r>
          </a:p>
          <a:p>
            <a:pPr marL="0" lvl="0" indent="-6985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400" dirty="0">
                <a:solidFill>
                  <a:srgbClr val="333333"/>
                </a:solidFill>
                <a:latin typeface="KaiTi"/>
                <a:ea typeface="KaiTi"/>
                <a:cs typeface="KaiTi"/>
                <a:sym typeface="KaiTi"/>
              </a:rPr>
              <a:t>4.你</a:t>
            </a:r>
            <a:r>
              <a:rPr lang="zh-CN" sz="24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rènwéi</a:t>
            </a:r>
            <a:r>
              <a:rPr lang="zh-CN" sz="2400" dirty="0">
                <a:solidFill>
                  <a:srgbClr val="333333"/>
                </a:solidFill>
                <a:latin typeface="KaiTi"/>
                <a:ea typeface="KaiTi"/>
                <a:cs typeface="KaiTi"/>
                <a:sym typeface="KaiTi"/>
              </a:rPr>
              <a:t>如果一个人不吃早餐，会怎么样？</a:t>
            </a:r>
          </a:p>
          <a:p>
            <a:pPr marL="0" lvl="0" indent="-6985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400" dirty="0">
                <a:solidFill>
                  <a:schemeClr val="dk1"/>
                </a:solidFill>
                <a:latin typeface="KaiTi"/>
                <a:ea typeface="KaiTi"/>
                <a:cs typeface="KaiTi"/>
                <a:sym typeface="KaiTi"/>
              </a:rPr>
              <a:t>5.你觉得早餐重要吗? 为什么?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2023457" y="1006728"/>
            <a:ext cx="50958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CN" smtClean="0"/>
              <a:t>Exit slip</a:t>
            </a:r>
            <a:endParaRPr lang="zh-CN" dirty="0"/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1457650" y="1727100"/>
            <a:ext cx="7242213" cy="247914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zh-CN" sz="3000" dirty="0"/>
              <a:t>今天学到什么? </a:t>
            </a:r>
          </a:p>
          <a:p>
            <a:pPr marL="457200" lvl="0" indent="-419100" rtl="0">
              <a:spcBef>
                <a:spcPts val="0"/>
              </a:spcBef>
              <a:buSzPts val="3000"/>
              <a:buAutoNum type="arabicPeriod"/>
            </a:pPr>
            <a:r>
              <a:rPr lang="zh-CN" sz="3000" dirty="0"/>
              <a:t>你的Kahoot 问题 </a:t>
            </a:r>
            <a:r>
              <a:rPr lang="zh-CN" sz="3000" dirty="0" smtClean="0"/>
              <a:t>答</a:t>
            </a:r>
            <a:r>
              <a:rPr lang="zh-CN" altLang="en-US" sz="3000" dirty="0" smtClean="0"/>
              <a:t>得</a:t>
            </a:r>
            <a:r>
              <a:rPr lang="zh-CN" sz="3000" dirty="0" smtClean="0"/>
              <a:t>好不好</a:t>
            </a:r>
            <a:r>
              <a:rPr lang="zh-CN" sz="3000" dirty="0"/>
              <a:t>？ </a:t>
            </a:r>
          </a:p>
          <a:p>
            <a:pPr lvl="0">
              <a:buNone/>
            </a:pPr>
            <a:r>
              <a:rPr lang="zh-CN" sz="3000" dirty="0"/>
              <a:t>   (如果</a:t>
            </a:r>
            <a:r>
              <a:rPr lang="zh-CN" sz="3000" dirty="0" smtClean="0"/>
              <a:t>回答</a:t>
            </a:r>
            <a:r>
              <a:rPr lang="zh-CN" altLang="en-US" sz="3000" dirty="0"/>
              <a:t>得</a:t>
            </a:r>
            <a:r>
              <a:rPr lang="zh-CN" sz="3000" dirty="0" smtClean="0"/>
              <a:t>不</a:t>
            </a:r>
            <a:r>
              <a:rPr lang="zh-CN" sz="3000" dirty="0"/>
              <a:t>好, 回家就多liànx</a:t>
            </a:r>
            <a:r>
              <a:rPr lang="zh-CN" sz="3000" dirty="0" smtClean="0"/>
              <a:t>í</a:t>
            </a:r>
            <a:r>
              <a:rPr lang="zh-CN" altLang="en-US" sz="3000" dirty="0"/>
              <a:t>。</a:t>
            </a:r>
            <a:r>
              <a:rPr lang="zh-CN" sz="3000" dirty="0" smtClean="0"/>
              <a:t>)</a:t>
            </a:r>
            <a:endParaRPr lang="zh-CN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900100" y="3575475"/>
            <a:ext cx="7768200" cy="912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 b="1">
                <a:solidFill>
                  <a:schemeClr val="dk1"/>
                </a:solidFill>
              </a:rPr>
              <a:t>牛奶，三明治，蛋饼， 萝卜糕，馒头，烧饼，豆浆</a:t>
            </a:r>
          </a:p>
        </p:txBody>
      </p:sp>
      <p:pic>
        <p:nvPicPr>
          <p:cNvPr id="155" name="Shape 155" descr="Musical Notes Tree Free Stock Photo - Public Domain Pictur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425" y="1187375"/>
            <a:ext cx="3206174" cy="120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44375" y="510475"/>
            <a:ext cx="3609400" cy="241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1137399" y="1085199"/>
            <a:ext cx="3782700" cy="65322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zh-CN" dirty="0" smtClean="0"/>
              <a:t>Fùxí</a:t>
            </a:r>
            <a:r>
              <a:rPr lang="en-US" altLang="zh-CN" dirty="0"/>
              <a:t> </a:t>
            </a:r>
            <a:r>
              <a:rPr lang="zh-CN" dirty="0" smtClean="0"/>
              <a:t>Huódòng </a:t>
            </a:r>
            <a:r>
              <a:rPr lang="zh-CN" dirty="0"/>
              <a:t>一</a:t>
            </a:r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393" y="1881051"/>
            <a:ext cx="4214706" cy="2573383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 txBox="1"/>
          <p:nvPr/>
        </p:nvSpPr>
        <p:spPr>
          <a:xfrm>
            <a:off x="5006050" y="946450"/>
            <a:ext cx="4020600" cy="393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zh-CN" sz="2400">
                <a:solidFill>
                  <a:schemeClr val="dk1"/>
                </a:solidFill>
              </a:rPr>
              <a:t>Directions: Students use the vocabulary and sentence patterns we learn to talk about the picture. Write your answer down.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zh-CN" sz="2400" u="sng">
                <a:solidFill>
                  <a:schemeClr val="dk1"/>
                </a:solidFill>
              </a:rPr>
              <a:t>Groups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zh-CN" sz="2400">
                <a:solidFill>
                  <a:schemeClr val="dk1"/>
                </a:solidFill>
              </a:rPr>
              <a:t>1 一边....一边....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zh-CN" sz="2400">
                <a:solidFill>
                  <a:schemeClr val="dk1"/>
                </a:solidFill>
              </a:rPr>
              <a:t>2不但....而且....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zh-CN" sz="2400">
                <a:solidFill>
                  <a:schemeClr val="dk1"/>
                </a:solidFill>
              </a:rPr>
              <a:t>3 如果....就....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5006050" y="213850"/>
            <a:ext cx="5127300" cy="73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zh-CN" sz="2400"/>
              <a:t>Grouping:</a:t>
            </a:r>
            <a:r>
              <a:rPr lang="zh-CN"/>
              <a:t> </a:t>
            </a:r>
            <a:r>
              <a:rPr lang="zh-CN" sz="2000">
                <a:solidFill>
                  <a:schemeClr val="dk1"/>
                </a:solidFill>
              </a:rPr>
              <a:t>groups of 4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781962" y="3787075"/>
            <a:ext cx="3136895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zh-CN" smtClean="0"/>
              <a:t>Fùxí</a:t>
            </a:r>
            <a:endParaRPr lang="zh-CN"/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122975" y="1152475"/>
            <a:ext cx="4109100" cy="263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228" y="1152475"/>
            <a:ext cx="3920425" cy="250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 txBox="1"/>
          <p:nvPr/>
        </p:nvSpPr>
        <p:spPr>
          <a:xfrm>
            <a:off x="4232074" y="1220575"/>
            <a:ext cx="4802700" cy="73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zh-CN" sz="3000" dirty="0"/>
              <a:t>他们</a:t>
            </a:r>
            <a:r>
              <a:rPr lang="zh-CN" sz="3000" dirty="0">
                <a:solidFill>
                  <a:srgbClr val="FF0000"/>
                </a:solidFill>
              </a:rPr>
              <a:t>一边</a:t>
            </a:r>
            <a:r>
              <a:rPr lang="zh-CN" sz="3000" dirty="0"/>
              <a:t>吃</a:t>
            </a:r>
            <a:r>
              <a:rPr lang="zh-CN" sz="3000" dirty="0" smtClean="0"/>
              <a:t>早餐</a:t>
            </a:r>
            <a:r>
              <a:rPr lang="en-US" altLang="zh-CN" sz="3000" dirty="0" smtClean="0"/>
              <a:t>, </a:t>
            </a:r>
            <a:r>
              <a:rPr lang="zh-CN" sz="3000" dirty="0" smtClean="0">
                <a:solidFill>
                  <a:srgbClr val="FF0000"/>
                </a:solidFill>
              </a:rPr>
              <a:t>一边</a:t>
            </a:r>
            <a:r>
              <a:rPr lang="zh-CN" sz="3000" dirty="0"/>
              <a:t>聊天。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4302328" y="2321750"/>
            <a:ext cx="4529972" cy="108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zh-CN" sz="3000" dirty="0"/>
              <a:t>她</a:t>
            </a:r>
            <a:r>
              <a:rPr lang="zh-CN" sz="3000" dirty="0">
                <a:solidFill>
                  <a:srgbClr val="FF0000"/>
                </a:solidFill>
              </a:rPr>
              <a:t>不但</a:t>
            </a:r>
            <a:r>
              <a:rPr lang="zh-CN" sz="3000" dirty="0"/>
              <a:t>喜欢吃面包，</a:t>
            </a:r>
            <a:r>
              <a:rPr lang="zh-CN" sz="3000" dirty="0">
                <a:solidFill>
                  <a:srgbClr val="FF0000"/>
                </a:solidFill>
              </a:rPr>
              <a:t>而且</a:t>
            </a:r>
            <a:r>
              <a:rPr lang="zh-CN" sz="3000" dirty="0"/>
              <a:t>喜欢吃果酱。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4232074" y="3791625"/>
            <a:ext cx="4600225" cy="108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zh-CN" sz="3000">
                <a:solidFill>
                  <a:srgbClr val="FF0000"/>
                </a:solidFill>
              </a:rPr>
              <a:t>如果</a:t>
            </a:r>
            <a:r>
              <a:rPr lang="zh-CN" sz="3000"/>
              <a:t>星期天起得晚，我们</a:t>
            </a:r>
            <a:r>
              <a:rPr lang="zh-CN" sz="3000">
                <a:solidFill>
                  <a:srgbClr val="FF0000"/>
                </a:solidFill>
              </a:rPr>
              <a:t>就</a:t>
            </a:r>
            <a:r>
              <a:rPr lang="zh-CN" sz="3000"/>
              <a:t>去吃早午餐。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2407500" y="1898975"/>
            <a:ext cx="6736500" cy="2913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CN" sz="2400" dirty="0" smtClean="0">
                <a:solidFill>
                  <a:schemeClr val="tx1"/>
                </a:solidFill>
                <a:latin typeface="+mn-lt"/>
                <a:ea typeface="SimSun"/>
                <a:cs typeface="SimSun"/>
                <a:sym typeface="SimSun"/>
              </a:rPr>
              <a:t>1</a:t>
            </a:r>
            <a:r>
              <a:rPr lang="en-US" altLang="zh-CN" sz="2400" baseline="30000" dirty="0" smtClean="0">
                <a:solidFill>
                  <a:schemeClr val="tx1"/>
                </a:solidFill>
                <a:latin typeface="+mn-lt"/>
                <a:ea typeface="SimSun"/>
                <a:cs typeface="SimSun"/>
                <a:sym typeface="SimSun"/>
              </a:rPr>
              <a:t>st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  <a:ea typeface="SimSun"/>
                <a:cs typeface="SimSun"/>
                <a:sym typeface="SimSun"/>
              </a:rPr>
              <a:t> paragraph</a:t>
            </a:r>
          </a:p>
          <a:p>
            <a:pPr marL="0" lvl="0" indent="-698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3000" dirty="0" smtClean="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早餐</a:t>
            </a:r>
            <a:r>
              <a:rPr lang="zh-CN" sz="3000" dirty="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很重要，吃</a:t>
            </a:r>
            <a:r>
              <a:rPr lang="zh-CN" sz="3000" dirty="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早餐</a:t>
            </a:r>
            <a:r>
              <a:rPr lang="zh-CN" sz="3000" dirty="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让我们很有精神。如果没吃</a:t>
            </a:r>
            <a:r>
              <a:rPr lang="zh-CN" sz="3000" dirty="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早餐</a:t>
            </a:r>
            <a:r>
              <a:rPr lang="zh-CN" sz="3000" dirty="0">
                <a:solidFill>
                  <a:srgbClr val="000000"/>
                </a:solidFill>
                <a:latin typeface="SimSun"/>
                <a:ea typeface="SimSun"/>
                <a:cs typeface="SimSun"/>
                <a:sym typeface="SimSun"/>
              </a:rPr>
              <a:t>，就没体力。</a:t>
            </a:r>
          </a:p>
        </p:txBody>
      </p:sp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150" y="59448"/>
            <a:ext cx="2291350" cy="195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/>
          <p:nvPr/>
        </p:nvSpPr>
        <p:spPr>
          <a:xfrm>
            <a:off x="3692250" y="808250"/>
            <a:ext cx="4167000" cy="944100"/>
          </a:xfrm>
          <a:prstGeom prst="wedgeRoundRectCallout">
            <a:avLst>
              <a:gd name="adj1" fmla="val -80468"/>
              <a:gd name="adj2" fmla="val -3432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chemeClr val="dk1"/>
                </a:solidFill>
              </a:rPr>
              <a:t>One specifically reads “</a:t>
            </a:r>
            <a:r>
              <a:rPr lang="zh-CN" sz="2200">
                <a:solidFill>
                  <a:srgbClr val="FF0000"/>
                </a:solidFill>
              </a:rPr>
              <a:t>早餐</a:t>
            </a:r>
            <a:r>
              <a:rPr lang="zh-CN" sz="2200">
                <a:solidFill>
                  <a:schemeClr val="dk1"/>
                </a:solidFill>
              </a:rPr>
              <a:t>“ , the rest read the remaining. </a:t>
            </a:r>
          </a:p>
        </p:txBody>
      </p:sp>
      <p:sp>
        <p:nvSpPr>
          <p:cNvPr id="196" name="Shape 196"/>
          <p:cNvSpPr/>
          <p:nvPr/>
        </p:nvSpPr>
        <p:spPr>
          <a:xfrm>
            <a:off x="2157600" y="0"/>
            <a:ext cx="1741500" cy="1020000"/>
          </a:xfrm>
          <a:prstGeom prst="star6">
            <a:avLst>
              <a:gd name="adj" fmla="val 28868"/>
              <a:gd name="hf" fmla="val 11547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zh-CN" sz="2400"/>
              <a:t>大声读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2291350" y="2309226"/>
            <a:ext cx="6087292" cy="112237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altLang="zh-CN" sz="2400" dirty="0" smtClean="0">
                <a:solidFill>
                  <a:schemeClr val="tx1"/>
                </a:solidFill>
                <a:latin typeface="+mn-lt"/>
                <a:ea typeface="SimSun"/>
                <a:cs typeface="SimSun"/>
                <a:sym typeface="SimSun"/>
              </a:rPr>
              <a:t>2</a:t>
            </a:r>
            <a:r>
              <a:rPr lang="en-US" altLang="zh-CN" sz="2400" baseline="30000" dirty="0" smtClean="0">
                <a:solidFill>
                  <a:schemeClr val="tx1"/>
                </a:solidFill>
                <a:latin typeface="+mn-lt"/>
                <a:ea typeface="SimSun"/>
                <a:cs typeface="SimSun"/>
                <a:sym typeface="SimSun"/>
              </a:rPr>
              <a:t>nd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  <a:ea typeface="SimSun"/>
                <a:cs typeface="SimSun"/>
                <a:sym typeface="SimSun"/>
              </a:rPr>
              <a:t> paragraph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zh-CN" sz="2000" dirty="0" smtClean="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我</a:t>
            </a:r>
            <a:r>
              <a:rPr lang="zh-CN" sz="2000" dirty="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每天早上起床后，就可以</a:t>
            </a:r>
            <a:r>
              <a:rPr lang="zh-CN" sz="2000" dirty="0">
                <a:solidFill>
                  <a:srgbClr val="FF0000"/>
                </a:solidFill>
              </a:rPr>
              <a:t>wén</a:t>
            </a:r>
            <a:r>
              <a:rPr lang="zh-CN" sz="2000" dirty="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到妈妈的爱心。</a:t>
            </a:r>
            <a:r>
              <a:rPr lang="zh-CN" sz="200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我家的早餐不但好吃，每天都不一样。</a:t>
            </a:r>
            <a:r>
              <a:rPr lang="zh-CN" sz="2000" dirty="0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妈妈常常准备土司夹蛋、萝卜糕、蛋饼、包子、馒头等等；</a:t>
            </a:r>
            <a:r>
              <a:rPr lang="zh-CN" sz="20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有的是中式，有的是西式。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2291350" y="1101323"/>
            <a:ext cx="6593400" cy="136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zh-CN" sz="2000" dirty="0"/>
              <a:t>Directions: 4 groups- read aloud with different voices: (30sec -prepare)</a:t>
            </a:r>
          </a:p>
          <a:p>
            <a:pPr marL="457200" lvl="0" indent="-355600" rtl="0">
              <a:spcBef>
                <a:spcPts val="0"/>
              </a:spcBef>
              <a:buClr>
                <a:srgbClr val="FF0000"/>
              </a:buClr>
              <a:buSzPts val="2000"/>
              <a:buAutoNum type="arabicPeriod"/>
            </a:pPr>
            <a:r>
              <a:rPr lang="zh-CN" sz="2000" dirty="0">
                <a:solidFill>
                  <a:srgbClr val="FF0000"/>
                </a:solidFill>
              </a:rPr>
              <a:t>女学生       </a:t>
            </a:r>
            <a:r>
              <a:rPr lang="zh-CN" sz="2000" dirty="0">
                <a:solidFill>
                  <a:srgbClr val="0000FF"/>
                </a:solidFill>
              </a:rPr>
              <a:t>2.    男学生</a:t>
            </a:r>
            <a:r>
              <a:rPr lang="zh-CN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  </a:t>
            </a:r>
            <a:r>
              <a:rPr lang="zh-CN" sz="2000" dirty="0" smtClean="0">
                <a:solidFill>
                  <a:srgbClr val="38761D"/>
                </a:solidFill>
              </a:rPr>
              <a:t>3</a:t>
            </a:r>
            <a:r>
              <a:rPr lang="zh-CN" sz="2000" dirty="0">
                <a:solidFill>
                  <a:srgbClr val="38761D"/>
                </a:solidFill>
              </a:rPr>
              <a:t>.    爸爸      </a:t>
            </a:r>
            <a:r>
              <a:rPr lang="zh-CN" sz="2000" dirty="0" smtClean="0"/>
              <a:t>4</a:t>
            </a:r>
            <a:r>
              <a:rPr lang="zh-CN" sz="2000" dirty="0"/>
              <a:t>.    老人</a:t>
            </a:r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03" name="Shape 2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4623"/>
            <a:ext cx="2291350" cy="195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2291350" y="1657075"/>
            <a:ext cx="67365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altLang="zh-CN" sz="2000" dirty="0" smtClean="0">
                <a:solidFill>
                  <a:schemeClr val="tx1"/>
                </a:solidFill>
                <a:latin typeface="+mj-lt"/>
                <a:ea typeface="Comic Sans MS"/>
                <a:cs typeface="Comic Sans MS"/>
                <a:sym typeface="Comic Sans MS"/>
              </a:rPr>
              <a:t>3</a:t>
            </a:r>
            <a:r>
              <a:rPr lang="en-US" altLang="zh-CN" sz="2000" baseline="30000" dirty="0" smtClean="0">
                <a:solidFill>
                  <a:schemeClr val="tx1"/>
                </a:solidFill>
                <a:latin typeface="+mj-lt"/>
                <a:ea typeface="Comic Sans MS"/>
                <a:cs typeface="Comic Sans MS"/>
                <a:sym typeface="Comic Sans MS"/>
              </a:rPr>
              <a:t>rd</a:t>
            </a:r>
            <a:r>
              <a:rPr lang="en-US" altLang="zh-CN" sz="2000" dirty="0" smtClean="0">
                <a:solidFill>
                  <a:schemeClr val="tx1"/>
                </a:solidFill>
                <a:latin typeface="+mj-lt"/>
                <a:ea typeface="Comic Sans MS"/>
                <a:cs typeface="Comic Sans MS"/>
                <a:sym typeface="Comic Sans MS"/>
              </a:rPr>
              <a:t> paragraph</a:t>
            </a:r>
            <a:r>
              <a:rPr lang="en-US" altLang="zh-CN" sz="2400" dirty="0" smtClean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n-US" altLang="zh-CN" sz="2400" dirty="0" smtClean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zh-CN" sz="2400" dirty="0" smtClean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周末</a:t>
            </a:r>
            <a:r>
              <a:rPr lang="zh-CN" sz="240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的时候，我们起得晚，我和爸爸常常一起去买早餐。</a:t>
            </a:r>
            <a:r>
              <a:rPr lang="zh-CN" sz="240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我们会买油条、烧饼和茶叶蛋。</a:t>
            </a:r>
            <a:r>
              <a:rPr lang="zh-CN" sz="2400" dirty="0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我喜欢喝牛奶和果汁，爸爸喜欢喝豆浆，妈妈喜欢喝奶茶。</a:t>
            </a:r>
            <a:r>
              <a:rPr lang="zh-CN" sz="24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我们一边吃早餐，一边聊天。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2550600" y="542840"/>
            <a:ext cx="6593400" cy="145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zh-CN" sz="2000" dirty="0"/>
              <a:t>Directions: switch group # : (30sec -prepare)</a:t>
            </a:r>
          </a:p>
          <a:p>
            <a:pPr marL="457200" lvl="0" indent="-355600" rtl="0">
              <a:spcBef>
                <a:spcPts val="0"/>
              </a:spcBef>
              <a:buClr>
                <a:srgbClr val="FF0000"/>
              </a:buClr>
              <a:buSzPts val="2000"/>
              <a:buAutoNum type="arabicPeriod"/>
            </a:pPr>
            <a:r>
              <a:rPr lang="zh-CN" sz="2000" dirty="0">
                <a:solidFill>
                  <a:srgbClr val="FF0000"/>
                </a:solidFill>
              </a:rPr>
              <a:t>女学生       </a:t>
            </a:r>
            <a:r>
              <a:rPr lang="zh-CN" sz="2000" dirty="0">
                <a:solidFill>
                  <a:srgbClr val="0000FF"/>
                </a:solidFill>
              </a:rPr>
              <a:t>2.    男学生</a:t>
            </a:r>
            <a:r>
              <a:rPr lang="zh-CN" sz="2000" dirty="0">
                <a:solidFill>
                  <a:srgbClr val="FF0000"/>
                </a:solidFill>
              </a:rPr>
              <a:t>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zh-CN" sz="2000" dirty="0">
                <a:solidFill>
                  <a:srgbClr val="38761D"/>
                </a:solidFill>
              </a:rPr>
              <a:t>3.    爸爸     </a:t>
            </a:r>
            <a:r>
              <a:rPr lang="zh-CN" sz="2000" dirty="0" smtClean="0">
                <a:solidFill>
                  <a:srgbClr val="38761D"/>
                </a:solidFill>
              </a:rPr>
              <a:t>     </a:t>
            </a:r>
            <a:r>
              <a:rPr lang="zh-CN" sz="2000" dirty="0"/>
              <a:t>4.    老人</a:t>
            </a:r>
          </a:p>
        </p:txBody>
      </p:sp>
      <p:pic>
        <p:nvPicPr>
          <p:cNvPr id="210" name="Shape 2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4623"/>
            <a:ext cx="2291350" cy="195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2291350" y="1394400"/>
            <a:ext cx="6736500" cy="3679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altLang="zh-CN" sz="2400" dirty="0" smtClean="0">
                <a:solidFill>
                  <a:schemeClr val="tx1"/>
                </a:solidFill>
                <a:ea typeface="Comic Sans MS"/>
                <a:cs typeface="Comic Sans MS"/>
                <a:sym typeface="Comic Sans MS"/>
              </a:rPr>
              <a:t>4th paragraph</a:t>
            </a:r>
          </a:p>
          <a:p>
            <a:pPr lvl="0">
              <a:lnSpc>
                <a:spcPct val="150000"/>
              </a:lnSpc>
              <a:spcAft>
                <a:spcPts val="1000"/>
              </a:spcAft>
              <a:buNone/>
            </a:pPr>
            <a:r>
              <a:rPr lang="zh-CN" sz="28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妈妈</a:t>
            </a:r>
            <a:r>
              <a:rPr lang="zh-CN" sz="2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说</a:t>
            </a:r>
            <a:r>
              <a:rPr lang="zh-CN" sz="280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早餐</a:t>
            </a:r>
            <a:r>
              <a:rPr lang="zh-CN" sz="2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是三餐中最重要的一餐。我知道妈妈很爱我，所以我听妈妈的话吃</a:t>
            </a:r>
            <a:r>
              <a:rPr lang="zh-CN" sz="280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早餐</a:t>
            </a:r>
            <a:r>
              <a:rPr lang="zh-CN" sz="2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，妈妈开心，我也能精神饱饱</a:t>
            </a:r>
            <a:r>
              <a:rPr lang="zh-CN" sz="28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。</a:t>
            </a:r>
          </a:p>
        </p:txBody>
      </p:sp>
      <p:pic>
        <p:nvPicPr>
          <p:cNvPr id="216" name="Shape 2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4623"/>
            <a:ext cx="2291350" cy="195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/>
          <p:nvPr/>
        </p:nvSpPr>
        <p:spPr>
          <a:xfrm>
            <a:off x="3004000" y="124625"/>
            <a:ext cx="4167000" cy="944100"/>
          </a:xfrm>
          <a:prstGeom prst="wedgeRoundRectCallout">
            <a:avLst>
              <a:gd name="adj1" fmla="val -69531"/>
              <a:gd name="adj2" fmla="val 27600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zh-CN" sz="2200">
                <a:solidFill>
                  <a:schemeClr val="dk1"/>
                </a:solidFill>
              </a:rPr>
              <a:t>One specifically read “</a:t>
            </a:r>
            <a:r>
              <a:rPr lang="zh-CN" sz="2200">
                <a:solidFill>
                  <a:srgbClr val="FF0000"/>
                </a:solidFill>
              </a:rPr>
              <a:t>早餐</a:t>
            </a:r>
            <a:r>
              <a:rPr lang="zh-CN" sz="2200">
                <a:solidFill>
                  <a:schemeClr val="dk1"/>
                </a:solidFill>
              </a:rPr>
              <a:t>“ , the rest read the remaining.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2904625" y="1150913"/>
            <a:ext cx="6251400" cy="3237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zh-CN" sz="2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huódòng 2 -Cloze Exercise </a:t>
            </a:r>
            <a:endParaRPr lang="en-US" altLang="zh-CN" sz="2400" dirty="0" smtClean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zh-CN" sz="24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两</a:t>
            </a:r>
            <a:r>
              <a:rPr lang="zh-CN" sz="2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个一zǔ: discuss with your partner and write down your answers.</a:t>
            </a: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23" name="Shape 2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975" y="1734925"/>
            <a:ext cx="2435650" cy="243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476</Words>
  <Application>Microsoft Macintosh PowerPoint</Application>
  <PresentationFormat>On-screen Show (16:9)</PresentationFormat>
  <Paragraphs>49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Comic Sans MS</vt:lpstr>
      <vt:lpstr>KaiTi</vt:lpstr>
      <vt:lpstr>PMingLiU</vt:lpstr>
      <vt:lpstr>SimSun</vt:lpstr>
      <vt:lpstr>Times New Roman</vt:lpstr>
      <vt:lpstr>Arial</vt:lpstr>
      <vt:lpstr>Simple Light</vt:lpstr>
      <vt:lpstr>Day 6</vt:lpstr>
      <vt:lpstr>PowerPoint Presentation</vt:lpstr>
      <vt:lpstr>Fùxí Huódòng 一 </vt:lpstr>
      <vt:lpstr>Fùxí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huódòng 3:  Graphic organizer    两人一zǔ</vt:lpstr>
      <vt:lpstr>PowerPoint Presentation</vt:lpstr>
      <vt:lpstr>Huódòng 5 想一想 </vt:lpstr>
      <vt:lpstr>Exit slip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Rauding 精读 </dc:title>
  <cp:lastModifiedBy>Meng Yeh</cp:lastModifiedBy>
  <cp:revision>11</cp:revision>
  <dcterms:modified xsi:type="dcterms:W3CDTF">2017-12-15T21:50:10Z</dcterms:modified>
</cp:coreProperties>
</file>